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7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16.wmf" ContentType="image/x-wmf"/>
  <Override PartName="/ppt/media/image5.png" ContentType="image/png"/>
  <Override PartName="/ppt/media/image4.jpeg" ContentType="image/jpeg"/>
  <Override PartName="/ppt/media/image6.png" ContentType="image/png"/>
  <Override PartName="/ppt/media/image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jpeg" ContentType="image/jpeg"/>
  <Override PartName="/ppt/media/image21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Clique para mover o diapositivo</a:t>
            </a:r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PT" sz="2000" spc="-1" strike="noStrike">
                <a:latin typeface="Arial"/>
              </a:rPr>
              <a:t>Clique para editar o formato das notas</a:t>
            </a:r>
            <a:endParaRPr b="0" lang="pt-PT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PT" sz="1400" spc="-1" strike="noStrike">
                <a:latin typeface="Times New Roman"/>
              </a:rPr>
              <a:t>&lt;cabeçalho&gt;</a:t>
            </a:r>
            <a:endParaRPr b="0" lang="pt-PT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pt-PT" sz="1400" spc="-1" strike="noStrike">
                <a:latin typeface="Times New Roman"/>
              </a:rPr>
              <a:t>&lt;data/hora&gt;</a:t>
            </a:r>
            <a:endParaRPr b="0" lang="pt-PT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pt-PT" sz="1400" spc="-1" strike="noStrike">
                <a:latin typeface="Times New Roman"/>
              </a:rPr>
              <a:t>&lt;rodapé&gt;</a:t>
            </a:r>
            <a:endParaRPr b="0" lang="pt-PT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128DD078-0817-46FA-A733-BF205E8A3F1F}" type="slidenum">
              <a:rPr b="0" lang="pt-PT" sz="1400" spc="-1" strike="noStrike">
                <a:latin typeface="Times New Roman"/>
              </a:rPr>
              <a:t>&lt;número&gt;</a:t>
            </a:fld>
            <a:endParaRPr b="0" lang="pt-P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PT" sz="20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A3F2D4-0444-4BDB-BA94-4E56DB86B6FF}" type="slidenum">
              <a:rPr b="0" lang="pt-PT" sz="1200" spc="-1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b="0" lang="pt-PT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PT" sz="20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F39F3E3-8A97-4828-A60E-38DC78C896A3}" type="slidenum">
              <a:rPr b="0" lang="pt-PT" sz="1200" spc="-1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b="0" lang="pt-PT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pt-PT" sz="20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779D471-9763-4487-8432-1919E14E3CE1}" type="slidenum">
              <a:rPr b="0" lang="pt-PT" sz="1200" spc="-1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b="0" lang="pt-P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P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PT" sz="4400" spc="-1" strike="noStrike">
                <a:solidFill>
                  <a:srgbClr val="000000"/>
                </a:solidFill>
                <a:latin typeface="Calibri"/>
              </a:rPr>
              <a:t>Clique para editar o estilo</a:t>
            </a:r>
            <a:endParaRPr b="0" lang="pt-P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Clique para editar os estilos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PT" sz="28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PT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PT" sz="20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PT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t-PT" sz="20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PT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BB243A4-91FC-4C74-9694-3FDC31413B24}" type="datetime">
              <a:rPr b="0" lang="pt-PT" sz="1200" spc="-1" strike="noStrike">
                <a:solidFill>
                  <a:srgbClr val="8b8b8b"/>
                </a:solidFill>
                <a:latin typeface="Calibri"/>
              </a:rPr>
              <a:t>05-07-2022</a:t>
            </a:fld>
            <a:endParaRPr b="0" lang="pt-PT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t-PT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103813B-488C-46EA-B126-517C1C3FD2A4}" type="slidenum">
              <a:rPr b="0" lang="pt-PT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P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95640" y="116640"/>
            <a:ext cx="8229240" cy="180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O empobrecimento da sociedade e o papel das IPSS           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1259640" y="908640"/>
            <a:ext cx="1872000" cy="1007640"/>
          </a:xfrm>
          <a:prstGeom prst="rect">
            <a:avLst/>
          </a:prstGeom>
          <a:ln w="0">
            <a:noFill/>
          </a:ln>
        </p:spPr>
      </p:pic>
      <p:pic>
        <p:nvPicPr>
          <p:cNvPr id="49" name="Imagem 5" descr="LOGOTIPO.jpg"/>
          <p:cNvPicPr/>
          <p:nvPr/>
        </p:nvPicPr>
        <p:blipFill>
          <a:blip r:embed="rId2"/>
          <a:stretch/>
        </p:blipFill>
        <p:spPr>
          <a:xfrm>
            <a:off x="5940000" y="908640"/>
            <a:ext cx="1295640" cy="122364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" name="Picture 2" descr="C:\Users\João de Matos Filipe\Pictures\Centro Solidariedade Social NªSrªDores\DSC03114.JPG"/>
          <p:cNvPicPr/>
          <p:nvPr/>
        </p:nvPicPr>
        <p:blipFill>
          <a:blip r:embed="rId3"/>
          <a:stretch/>
        </p:blipFill>
        <p:spPr>
          <a:xfrm>
            <a:off x="539640" y="2133000"/>
            <a:ext cx="8136720" cy="417600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2" descr="C:\Users\João de Matos Filipe\Pictures\Centro Solidariedade Social NªSrªDores\DSC03114.JPG"/>
          <p:cNvPicPr/>
          <p:nvPr/>
        </p:nvPicPr>
        <p:blipFill>
          <a:blip r:embed="rId4"/>
          <a:stretch/>
        </p:blipFill>
        <p:spPr>
          <a:xfrm>
            <a:off x="539640" y="2133000"/>
            <a:ext cx="8289000" cy="43286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2" descr=""/>
          <p:cNvPicPr/>
          <p:nvPr/>
        </p:nvPicPr>
        <p:blipFill>
          <a:blip r:embed="rId5"/>
          <a:stretch/>
        </p:blipFill>
        <p:spPr>
          <a:xfrm>
            <a:off x="1411920" y="908640"/>
            <a:ext cx="1872000" cy="116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95640" y="0"/>
            <a:ext cx="8229240" cy="155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O empobrecimento da sociedade e o papel das IPSS           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1259640" y="836640"/>
            <a:ext cx="1872000" cy="935640"/>
          </a:xfrm>
          <a:prstGeom prst="rect">
            <a:avLst/>
          </a:prstGeom>
          <a:ln w="0">
            <a:noFill/>
          </a:ln>
        </p:spPr>
      </p:pic>
      <p:pic>
        <p:nvPicPr>
          <p:cNvPr id="56" name="Imagem 5" descr="LOGOTIPO.jpg"/>
          <p:cNvPicPr/>
          <p:nvPr/>
        </p:nvPicPr>
        <p:blipFill>
          <a:blip r:embed="rId2"/>
          <a:stretch/>
        </p:blipFill>
        <p:spPr>
          <a:xfrm>
            <a:off x="5940000" y="836640"/>
            <a:ext cx="1295640" cy="935640"/>
          </a:xfrm>
          <a:prstGeom prst="rect">
            <a:avLst/>
          </a:prstGeom>
          <a:ln w="0">
            <a:noFill/>
          </a:ln>
        </p:spPr>
      </p:pic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845000"/>
            <a:ext cx="8229240" cy="432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Protocolo para o biénio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2021 – 2022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b="1" lang="pt-PT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Estrutura Residencial Pessoas Idosas </a:t>
            </a: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-   € 433,73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pt-PT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b="1" lang="pt-PT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Serviço Apoio Domiciliário</a:t>
            </a: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-  € 294,90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 </a:t>
            </a:r>
            <a:r>
              <a:rPr b="1" lang="pt-PT" sz="2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Centro de Dia</a:t>
            </a:r>
            <a:r>
              <a:rPr b="1" lang="pt-PT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-  € 125,57</a:t>
            </a:r>
            <a:endParaRPr b="0" lang="pt-P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95640" y="116640"/>
            <a:ext cx="8229240" cy="1373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O empobrecimento da sociedade e o papel das IPSS           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917000"/>
            <a:ext cx="8229240" cy="420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pt-PT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Custo real das Respostas, em 2021.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pt-PT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algn="l" pos="457200"/>
              </a:tabLst>
            </a:pPr>
            <a:r>
              <a:rPr b="1" lang="pt-PT" sz="33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Estrutura Residencial Pessoas Idosos </a:t>
            </a:r>
            <a:r>
              <a:rPr b="1" lang="pt-PT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€1.150,48 – comparticipada a 38%.</a:t>
            </a:r>
            <a:endParaRPr b="0" lang="pt-PT" sz="33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60"/>
              </a:spcBef>
              <a:tabLst>
                <a:tab algn="l" pos="457200"/>
              </a:tabLst>
            </a:pPr>
            <a:endParaRPr b="0" lang="pt-PT" sz="3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algn="l" pos="457200"/>
              </a:tabLst>
            </a:pPr>
            <a:r>
              <a:rPr b="1" lang="pt-PT" sz="33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Serviço Apoio Domiciliário  </a:t>
            </a:r>
            <a:r>
              <a:rPr b="1" lang="pt-PT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€ 893,70 -             comparticipada a 33%  </a:t>
            </a:r>
            <a:endParaRPr b="0" lang="pt-PT" sz="3300" spc="-1" strike="noStrike">
              <a:solidFill>
                <a:srgbClr val="000000"/>
              </a:solidFill>
              <a:latin typeface="Calibri"/>
            </a:endParaRPr>
          </a:p>
          <a:p>
            <a:pPr marL="114480" algn="just">
              <a:lnSpc>
                <a:spcPct val="100000"/>
              </a:lnSpc>
              <a:spcBef>
                <a:spcPts val="660"/>
              </a:spcBef>
              <a:tabLst>
                <a:tab algn="l" pos="0"/>
              </a:tabLst>
            </a:pPr>
            <a:r>
              <a:rPr b="1" lang="pt-PT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endParaRPr b="0" lang="pt-PT" sz="3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algn="l" pos="457200"/>
              </a:tabLst>
            </a:pPr>
            <a:r>
              <a:rPr b="1" lang="pt-PT" sz="33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Centro de Dia   </a:t>
            </a:r>
            <a:r>
              <a:rPr b="1" lang="pt-PT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 € 864,15   - </a:t>
            </a:r>
            <a:endParaRPr b="0" lang="pt-PT" sz="33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660"/>
              </a:spcBef>
              <a:tabLst>
                <a:tab algn="l" pos="0"/>
              </a:tabLst>
            </a:pPr>
            <a:r>
              <a:rPr b="1" lang="pt-PT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b="1" lang="pt-PT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comparticipada a 15%</a:t>
            </a:r>
            <a:endParaRPr b="0" lang="pt-PT" sz="3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pt-PT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1"/>
          <a:stretch/>
        </p:blipFill>
        <p:spPr>
          <a:xfrm>
            <a:off x="1259640" y="836640"/>
            <a:ext cx="1872000" cy="935640"/>
          </a:xfrm>
          <a:prstGeom prst="rect">
            <a:avLst/>
          </a:prstGeom>
          <a:ln w="0">
            <a:noFill/>
          </a:ln>
        </p:spPr>
      </p:pic>
      <p:pic>
        <p:nvPicPr>
          <p:cNvPr id="61" name="Imagem 5" descr="LOGOTIPO.jpg"/>
          <p:cNvPicPr/>
          <p:nvPr/>
        </p:nvPicPr>
        <p:blipFill>
          <a:blip r:embed="rId2"/>
          <a:stretch/>
        </p:blipFill>
        <p:spPr>
          <a:xfrm>
            <a:off x="5940000" y="692640"/>
            <a:ext cx="1295640" cy="122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-459360"/>
            <a:ext cx="8229240" cy="187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O empobrecimento da sociedade e o papel das IPSS                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251640" y="1600200"/>
            <a:ext cx="85687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000"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Centro de Solidariedade Nª Srª Dores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2021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pt-PT" sz="3200" spc="-1" strike="noStrike" u="sng">
                <a:solidFill>
                  <a:srgbClr val="000000"/>
                </a:solidFill>
                <a:uFillTx/>
                <a:latin typeface="Calibri"/>
              </a:rPr>
              <a:t>Comparticipações totais da SS</a:t>
            </a: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 – € 191.188,62 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        – </a:t>
            </a: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26,17% do total dos rendimentos</a:t>
            </a: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pt-PT" sz="3200" spc="-1" strike="noStrike" u="sng">
                <a:solidFill>
                  <a:srgbClr val="000000"/>
                </a:solidFill>
                <a:uFillTx/>
                <a:latin typeface="Calibri"/>
              </a:rPr>
              <a:t>Contribuições pagas à SS</a:t>
            </a: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 – € 85.167,49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         –  </a:t>
            </a: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45%  das comparticipações.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pt-PT" sz="3200" spc="-1" strike="noStrike" u="sng">
                <a:solidFill>
                  <a:srgbClr val="000000"/>
                </a:solidFill>
                <a:uFillTx/>
                <a:latin typeface="Calibri"/>
              </a:rPr>
              <a:t>Comparticipações deduzidas  as  contribuições  - € </a:t>
            </a: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107.021,13  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pt-PT" sz="3200" spc="-1" strike="noStrike">
                <a:solidFill>
                  <a:srgbClr val="000000"/>
                </a:solidFill>
                <a:latin typeface="Calibri"/>
              </a:rPr>
              <a:t>         – </a:t>
            </a: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14,57% do total dos  rendimentos.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" name="Picture 2" descr=""/>
          <p:cNvPicPr/>
          <p:nvPr/>
        </p:nvPicPr>
        <p:blipFill>
          <a:blip r:embed="rId1"/>
          <a:stretch/>
        </p:blipFill>
        <p:spPr>
          <a:xfrm>
            <a:off x="1259640" y="476640"/>
            <a:ext cx="1872000" cy="719640"/>
          </a:xfrm>
          <a:prstGeom prst="rect">
            <a:avLst/>
          </a:prstGeom>
          <a:ln w="0">
            <a:noFill/>
          </a:ln>
        </p:spPr>
      </p:pic>
      <p:pic>
        <p:nvPicPr>
          <p:cNvPr id="65" name="Imagem 4" descr="LOGOTIPO.jpg"/>
          <p:cNvPicPr/>
          <p:nvPr/>
        </p:nvPicPr>
        <p:blipFill>
          <a:blip r:embed="rId2"/>
          <a:stretch/>
        </p:blipFill>
        <p:spPr>
          <a:xfrm>
            <a:off x="6300360" y="476640"/>
            <a:ext cx="1295640" cy="8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95640" y="0"/>
            <a:ext cx="8229240" cy="155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O empobrecimento da sociedade e o papel das IPSS           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>
            <a:off x="1259640" y="620640"/>
            <a:ext cx="1872000" cy="791640"/>
          </a:xfrm>
          <a:prstGeom prst="rect">
            <a:avLst/>
          </a:prstGeom>
          <a:ln w="0">
            <a:noFill/>
          </a:ln>
        </p:spPr>
      </p:pic>
      <p:pic>
        <p:nvPicPr>
          <p:cNvPr id="68" name="Imagem 5" descr="LOGOTIPO.jpg"/>
          <p:cNvPicPr/>
          <p:nvPr/>
        </p:nvPicPr>
        <p:blipFill>
          <a:blip r:embed="rId2"/>
          <a:stretch/>
        </p:blipFill>
        <p:spPr>
          <a:xfrm>
            <a:off x="5940000" y="620640"/>
            <a:ext cx="1295640" cy="93564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971640" y="1600200"/>
            <a:ext cx="698436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8000"/>
          </a:bodyPr>
          <a:p>
            <a:pPr algn="ctr">
              <a:lnSpc>
                <a:spcPct val="115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pt-PT" sz="3200" spc="-1" strike="noStrike">
                <a:solidFill>
                  <a:srgbClr val="1f1f1f"/>
                </a:solidFill>
                <a:latin typeface="Arial"/>
                <a:ea typeface="Times New Roman"/>
              </a:rPr>
              <a:t>CONCELHO DE MAÇÃO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15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pt-PT" sz="3200" spc="-1" strike="noStrike">
                <a:solidFill>
                  <a:srgbClr val="1f1f1f"/>
                </a:solidFill>
                <a:latin typeface="Arial"/>
                <a:ea typeface="Times New Roman"/>
              </a:rPr>
              <a:t>IPSS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5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pt-PT" sz="3200" spc="-1" strike="noStrike">
                <a:solidFill>
                  <a:srgbClr val="1f1f1f"/>
                </a:solidFill>
                <a:latin typeface="Arial"/>
                <a:ea typeface="Times New Roman"/>
              </a:rPr>
              <a:t> 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15000"/>
              </a:lnSpc>
              <a:spcBef>
                <a:spcPts val="740"/>
              </a:spcBef>
              <a:buClr>
                <a:srgbClr val="1f1f1f"/>
              </a:buClr>
              <a:buFont typeface="Arial"/>
              <a:buChar char="•"/>
              <a:tabLst>
                <a:tab algn="l" pos="0"/>
              </a:tabLst>
            </a:pPr>
            <a:r>
              <a:rPr b="0" lang="pt-PT" sz="3700" spc="-1" strike="noStrike">
                <a:solidFill>
                  <a:srgbClr val="1f1f1f"/>
                </a:solidFill>
                <a:latin typeface="Times New Roman"/>
                <a:ea typeface="Times New Roman"/>
              </a:rPr>
              <a:t>Associação, Centro de Dia, Apoio e Acolhimento à Terceira Idade - Vales de Cardigos</a:t>
            </a:r>
            <a:endParaRPr b="0" lang="pt-PT" sz="3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15000"/>
              </a:lnSpc>
              <a:spcBef>
                <a:spcPts val="740"/>
              </a:spcBef>
              <a:buClr>
                <a:srgbClr val="1f1f1f"/>
              </a:buClr>
              <a:buFont typeface="Arial"/>
              <a:buChar char="•"/>
              <a:tabLst>
                <a:tab algn="l" pos="0"/>
              </a:tabLst>
            </a:pPr>
            <a:r>
              <a:rPr b="0" lang="pt-PT" sz="3700" spc="-1" strike="noStrike">
                <a:solidFill>
                  <a:srgbClr val="1f1f1f"/>
                </a:solidFill>
                <a:latin typeface="Times New Roman"/>
                <a:ea typeface="Times New Roman"/>
              </a:rPr>
              <a:t>Centro de Dia - Casa de Idosos de S. José das Matas </a:t>
            </a:r>
            <a:endParaRPr b="0" lang="pt-PT" sz="3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15000"/>
              </a:lnSpc>
              <a:spcBef>
                <a:spcPts val="740"/>
              </a:spcBef>
              <a:buClr>
                <a:srgbClr val="1f1f1f"/>
              </a:buClr>
              <a:buFont typeface="Arial"/>
              <a:buChar char="•"/>
              <a:tabLst>
                <a:tab algn="l" pos="0"/>
              </a:tabLst>
            </a:pPr>
            <a:r>
              <a:rPr b="0" lang="pt-PT" sz="3700" spc="-1" strike="noStrike">
                <a:solidFill>
                  <a:srgbClr val="1f1f1f"/>
                </a:solidFill>
                <a:latin typeface="Times New Roman"/>
                <a:ea typeface="Times New Roman"/>
              </a:rPr>
              <a:t>Centro de Dia Nossa Senhora do Pranto - Penhascoso </a:t>
            </a:r>
            <a:endParaRPr b="0" lang="pt-PT" sz="3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15000"/>
              </a:lnSpc>
              <a:spcBef>
                <a:spcPts val="740"/>
              </a:spcBef>
              <a:buClr>
                <a:srgbClr val="1f1f1f"/>
              </a:buClr>
              <a:buFont typeface="Arial"/>
              <a:buChar char="•"/>
              <a:tabLst>
                <a:tab algn="l" pos="0"/>
              </a:tabLst>
            </a:pPr>
            <a:r>
              <a:rPr b="0" lang="pt-PT" sz="3700" spc="-1" strike="noStrike">
                <a:solidFill>
                  <a:srgbClr val="1f1f1f"/>
                </a:solidFill>
                <a:latin typeface="Times New Roman"/>
                <a:ea typeface="Times New Roman"/>
              </a:rPr>
              <a:t>Centro de Protecção à Terceira Idade de S. Silvestre - Aboboreira </a:t>
            </a:r>
            <a:endParaRPr b="0" lang="pt-PT" sz="3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15000"/>
              </a:lnSpc>
              <a:spcBef>
                <a:spcPts val="740"/>
              </a:spcBef>
              <a:buClr>
                <a:srgbClr val="1f1f1f"/>
              </a:buClr>
              <a:buFont typeface="Arial"/>
              <a:buChar char="•"/>
              <a:tabLst>
                <a:tab algn="l" pos="0"/>
              </a:tabLst>
            </a:pPr>
            <a:r>
              <a:rPr b="0" lang="pt-PT" sz="3700" spc="-1" strike="noStrike">
                <a:solidFill>
                  <a:srgbClr val="1f1f1f"/>
                </a:solidFill>
                <a:latin typeface="Times New Roman"/>
                <a:ea typeface="Times New Roman"/>
              </a:rPr>
              <a:t>Centro de Solidariedade Social Nossa Senhora das Dores - Ortiga </a:t>
            </a:r>
            <a:endParaRPr b="0" lang="pt-PT" sz="3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15000"/>
              </a:lnSpc>
              <a:spcBef>
                <a:spcPts val="740"/>
              </a:spcBef>
              <a:buClr>
                <a:srgbClr val="1f1f1f"/>
              </a:buClr>
              <a:buFont typeface="Arial"/>
              <a:buChar char="•"/>
              <a:tabLst>
                <a:tab algn="l" pos="0"/>
              </a:tabLst>
            </a:pPr>
            <a:r>
              <a:rPr b="0" lang="pt-PT" sz="3700" spc="-1" strike="noStrike">
                <a:solidFill>
                  <a:srgbClr val="1f1f1f"/>
                </a:solidFill>
                <a:latin typeface="Times New Roman"/>
                <a:ea typeface="Times New Roman"/>
              </a:rPr>
              <a:t>Centro Social São João Baptista - Carvoeiro </a:t>
            </a:r>
            <a:endParaRPr b="0" lang="pt-PT" sz="3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15000"/>
              </a:lnSpc>
              <a:spcBef>
                <a:spcPts val="740"/>
              </a:spcBef>
              <a:buClr>
                <a:srgbClr val="1f1f1f"/>
              </a:buClr>
              <a:buFont typeface="Arial"/>
              <a:buChar char="•"/>
              <a:tabLst>
                <a:tab algn="l" pos="0"/>
              </a:tabLst>
            </a:pPr>
            <a:r>
              <a:rPr b="0" lang="pt-PT" sz="3700" spc="-1" strike="noStrike">
                <a:solidFill>
                  <a:srgbClr val="1f1f1f"/>
                </a:solidFill>
                <a:latin typeface="Times New Roman"/>
                <a:ea typeface="Times New Roman"/>
              </a:rPr>
              <a:t>Fundação Antero Gonçalves - Envendos </a:t>
            </a:r>
            <a:endParaRPr b="0" lang="pt-PT" sz="3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15000"/>
              </a:lnSpc>
              <a:spcBef>
                <a:spcPts val="740"/>
              </a:spcBef>
              <a:buClr>
                <a:srgbClr val="1f1f1f"/>
              </a:buClr>
              <a:buFont typeface="Arial"/>
              <a:buChar char="•"/>
              <a:tabLst>
                <a:tab algn="l" pos="0"/>
              </a:tabLst>
            </a:pPr>
            <a:r>
              <a:rPr b="0" lang="pt-PT" sz="3700" spc="-1" strike="noStrike">
                <a:solidFill>
                  <a:srgbClr val="1f1f1f"/>
                </a:solidFill>
                <a:latin typeface="Times New Roman"/>
                <a:ea typeface="Times New Roman"/>
              </a:rPr>
              <a:t>Santa Casa da Misericórdia de Cardigos </a:t>
            </a:r>
            <a:endParaRPr b="0" lang="pt-PT" sz="37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15000"/>
              </a:lnSpc>
              <a:spcBef>
                <a:spcPts val="740"/>
              </a:spcBef>
              <a:buClr>
                <a:srgbClr val="1f1f1f"/>
              </a:buClr>
              <a:buFont typeface="Arial"/>
              <a:buChar char="•"/>
              <a:tabLst>
                <a:tab algn="l" pos="0"/>
              </a:tabLst>
            </a:pPr>
            <a:r>
              <a:rPr b="0" lang="pt-PT" sz="3700" spc="-1" strike="noStrike">
                <a:solidFill>
                  <a:srgbClr val="1f1f1f"/>
                </a:solidFill>
                <a:latin typeface="Times New Roman"/>
                <a:ea typeface="Times New Roman"/>
              </a:rPr>
              <a:t>Santa Casa da Misericórdia de Mação </a:t>
            </a:r>
            <a:endParaRPr b="0" lang="pt-PT" sz="3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95640" y="116640"/>
            <a:ext cx="8229240" cy="1373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O empobrecimento da sociedade e o papel das IPSS           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1259640" y="836640"/>
            <a:ext cx="1872000" cy="935640"/>
          </a:xfrm>
          <a:prstGeom prst="rect">
            <a:avLst/>
          </a:prstGeom>
          <a:ln w="0">
            <a:noFill/>
          </a:ln>
        </p:spPr>
      </p:pic>
      <p:pic>
        <p:nvPicPr>
          <p:cNvPr id="72" name="Imagem 5" descr="LOGOTIPO.jpg"/>
          <p:cNvPicPr/>
          <p:nvPr/>
        </p:nvPicPr>
        <p:blipFill>
          <a:blip r:embed="rId2"/>
          <a:stretch/>
        </p:blipFill>
        <p:spPr>
          <a:xfrm>
            <a:off x="5940000" y="692640"/>
            <a:ext cx="1295640" cy="122364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1" descr=""/>
          <p:cNvPicPr/>
          <p:nvPr/>
        </p:nvPicPr>
        <p:blipFill>
          <a:blip r:embed="rId3"/>
          <a:stretch/>
        </p:blipFill>
        <p:spPr>
          <a:xfrm>
            <a:off x="755640" y="3069000"/>
            <a:ext cx="7560360" cy="1944000"/>
          </a:xfrm>
          <a:prstGeom prst="rect">
            <a:avLst/>
          </a:prstGeom>
          <a:ln w="0">
            <a:noFill/>
          </a:ln>
        </p:spPr>
      </p:pic>
      <p:sp>
        <p:nvSpPr>
          <p:cNvPr id="74" name="CaixaDeTexto 3"/>
          <p:cNvSpPr/>
          <p:nvPr/>
        </p:nvSpPr>
        <p:spPr>
          <a:xfrm>
            <a:off x="1763640" y="2205000"/>
            <a:ext cx="51123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t-PT" sz="2000" spc="-1" strike="noStrike">
                <a:solidFill>
                  <a:srgbClr val="000000"/>
                </a:solidFill>
                <a:latin typeface="Calibri"/>
              </a:rPr>
              <a:t>ORTIGA</a:t>
            </a:r>
            <a:endParaRPr b="0" lang="pt-P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PT" sz="2000" spc="-1" strike="noStrike">
                <a:solidFill>
                  <a:srgbClr val="000000"/>
                </a:solidFill>
                <a:latin typeface="Calibri"/>
              </a:rPr>
              <a:t>POPULAÇÃO RESIDENTE POR GRUPO ETÁRIO</a:t>
            </a:r>
            <a:endParaRPr b="0" lang="pt-P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PT" sz="2000" spc="-1" strike="noStrike">
              <a:latin typeface="Arial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4"/>
          <a:stretch/>
        </p:blipFill>
        <p:spPr>
          <a:xfrm>
            <a:off x="1411920" y="989280"/>
            <a:ext cx="1872000" cy="93564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2" descr=""/>
          <p:cNvPicPr/>
          <p:nvPr/>
        </p:nvPicPr>
        <p:blipFill>
          <a:blip r:embed="rId5"/>
          <a:stretch/>
        </p:blipFill>
        <p:spPr>
          <a:xfrm>
            <a:off x="1564560" y="1141560"/>
            <a:ext cx="1872000" cy="93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46760" y="217800"/>
            <a:ext cx="8229240" cy="180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t-PT" sz="3200" spc="-1" strike="noStrike">
                <a:solidFill>
                  <a:srgbClr val="000000"/>
                </a:solidFill>
                <a:latin typeface="Calibri"/>
              </a:rPr>
              <a:t>O empobrecimento da sociedade e o papel das IPSS           </a:t>
            </a: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Imagem 5" descr="LOGOTIPO.jpg"/>
          <p:cNvPicPr/>
          <p:nvPr/>
        </p:nvPicPr>
        <p:blipFill>
          <a:blip r:embed="rId1"/>
          <a:stretch/>
        </p:blipFill>
        <p:spPr>
          <a:xfrm>
            <a:off x="5940000" y="1196640"/>
            <a:ext cx="1295640" cy="93564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pt-PT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" name="Picture 2" descr="C:\Users\João de Matos Filipe\Pictures\Centro Solidariedade Social NªSrªDores\DSC03114.JPG"/>
          <p:cNvPicPr/>
          <p:nvPr/>
        </p:nvPicPr>
        <p:blipFill>
          <a:blip r:embed="rId2"/>
          <a:stretch/>
        </p:blipFill>
        <p:spPr>
          <a:xfrm>
            <a:off x="539640" y="2133000"/>
            <a:ext cx="8136720" cy="417600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2" descr="C:\Users\João de Matos Filipe\Pictures\Centro Solidariedade Social NªSrªDores\DSC03114.JPG"/>
          <p:cNvPicPr/>
          <p:nvPr/>
        </p:nvPicPr>
        <p:blipFill>
          <a:blip r:embed="rId3"/>
          <a:stretch/>
        </p:blipFill>
        <p:spPr>
          <a:xfrm>
            <a:off x="539640" y="2069280"/>
            <a:ext cx="8289000" cy="445572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2" descr=""/>
          <p:cNvPicPr/>
          <p:nvPr/>
        </p:nvPicPr>
        <p:blipFill>
          <a:blip r:embed="rId4"/>
          <a:stretch/>
        </p:blipFill>
        <p:spPr>
          <a:xfrm>
            <a:off x="1411920" y="1196640"/>
            <a:ext cx="1872000" cy="872280"/>
          </a:xfrm>
          <a:prstGeom prst="rect">
            <a:avLst/>
          </a:prstGeom>
          <a:ln w="0">
            <a:noFill/>
          </a:ln>
        </p:spPr>
      </p:pic>
      <p:sp>
        <p:nvSpPr>
          <p:cNvPr id="83" name="CaixaDeTexto 3"/>
          <p:cNvSpPr/>
          <p:nvPr/>
        </p:nvSpPr>
        <p:spPr>
          <a:xfrm>
            <a:off x="1411920" y="5589360"/>
            <a:ext cx="6688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pt-PT" sz="3600" spc="-1" strike="noStrike">
                <a:solidFill>
                  <a:srgbClr val="000000"/>
                </a:solidFill>
                <a:latin typeface="Calibri"/>
              </a:rPr>
              <a:t>Muito Obrigado pela V/ Atenção</a:t>
            </a:r>
            <a:endParaRPr b="0" lang="pt-PT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Application>LibreOffice/7.2.2.2$Windows_X86_64 LibreOffice_project/02b2acce88a210515b4a5bb2e46cbfb63fe97d56</Application>
  <AppVersion>15.0000</AppVersion>
  <Words>328</Words>
  <Paragraphs>118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2022-06-24T13:50:51Z</dcterms:created>
  <dc:creator>João de Matos Filipe</dc:creator>
  <dc:description/>
  <dc:language>pt-PT</dc:language>
  <cp:lastModifiedBy/>
  <dcterms:modified xsi:type="dcterms:W3CDTF">2022-07-05T09:17:43Z</dcterms:modified>
  <cp:revision>46</cp:revision>
  <dc:subject/>
  <dc:title>O empobrecimento da sociedade e o papel das IPSS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Apresentação no Ecrã (4:3)</vt:lpwstr>
  </property>
  <property fmtid="{D5CDD505-2E9C-101B-9397-08002B2CF9AE}" pid="4" name="Slides">
    <vt:i4>11</vt:i4>
  </property>
</Properties>
</file>